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6" r:id="rId5"/>
    <p:sldId id="260" r:id="rId6"/>
    <p:sldId id="267" r:id="rId7"/>
    <p:sldId id="269" r:id="rId8"/>
    <p:sldId id="268" r:id="rId9"/>
    <p:sldId id="261" r:id="rId10"/>
    <p:sldId id="270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554DC-98CB-C4D4-7C4B-C45BD4F34B67}" v="7" dt="2024-12-10T03:56:37.484"/>
    <p1510:client id="{500EB48A-7824-6D48-8EC4-677A33425850}" v="6" dt="2024-12-10T02:44:01.114"/>
    <p1510:client id="{5C4825F8-ECE5-063B-F773-B9B801135296}" v="924" dt="2024-12-10T04:04:10.426"/>
    <p1510:client id="{A00CC5CC-D70E-015C-E20E-C166C72241A8}" v="413" dt="2024-12-10T00:20:32.974"/>
    <p1510:client id="{E673D407-59A7-4B49-7954-D69E7F003A81}" v="137" dt="2024-12-10T00:24:31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2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5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7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83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9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6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0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In A Lab">
            <a:extLst>
              <a:ext uri="{FF2B5EF4-FFF2-40B4-BE49-F238E27FC236}">
                <a16:creationId xmlns:a16="http://schemas.microsoft.com/office/drawing/2014/main" id="{CD49109C-BCBE-1929-B8AE-B7C0BE66CB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7525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5" y="1596035"/>
            <a:ext cx="12199544" cy="387114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Detection of Surgical Instruments Using Faster R-CNN</a:t>
            </a:r>
            <a:endParaRPr lang="en-US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&amp; YOLO: An Enhanced Approach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68" y="4895833"/>
            <a:ext cx="4849122" cy="1234869"/>
          </a:xfrm>
        </p:spPr>
        <p:txBody>
          <a:bodyPr>
            <a:normAutofit fontScale="62500" lnSpcReduction="20000"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Authors: </a:t>
            </a:r>
          </a:p>
          <a:p>
            <a:r>
              <a:rPr lang="en-US" sz="3200" b="1">
                <a:solidFill>
                  <a:schemeClr val="bg1"/>
                </a:solidFill>
              </a:rPr>
              <a:t>Shubham Laxmikant Deshmukh, </a:t>
            </a:r>
            <a:endParaRPr lang="en-US" sz="32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Pradyumna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Kombethota</a:t>
            </a: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 Ramgopal</a:t>
            </a:r>
            <a:endParaRPr lang="en-US" sz="3200" b="1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B0D27F50-64F1-5653-6002-D00AD88CBDA8}"/>
              </a:ext>
            </a:extLst>
          </p:cNvPr>
          <p:cNvSpPr txBox="1">
            <a:spLocks/>
          </p:cNvSpPr>
          <p:nvPr/>
        </p:nvSpPr>
        <p:spPr>
          <a:xfrm>
            <a:off x="7548508" y="4889799"/>
            <a:ext cx="3853241" cy="8727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CS 5814 Instructor and Mentor: </a:t>
            </a:r>
          </a:p>
          <a:p>
            <a:r>
              <a:rPr lang="en-US" b="1">
                <a:solidFill>
                  <a:schemeClr val="bg1"/>
                </a:solidFill>
              </a:rPr>
              <a:t>Prof. Chandan Reddy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2376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1054479-27B7-DDB7-016C-0A690778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38108"/>
            <a:ext cx="4076700" cy="1911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B308D-B234-566D-8716-AA39CE6C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16736"/>
          </a:xfrm>
        </p:spPr>
        <p:txBody>
          <a:bodyPr>
            <a:normAutofit/>
          </a:bodyPr>
          <a:lstStyle/>
          <a:p>
            <a:r>
              <a:rPr lang="en-US" b="1" u="sng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08BC-15CC-0E58-DF54-12F0A49D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35251"/>
            <a:ext cx="5958216" cy="37131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 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65ECB-7457-1214-B0DD-4437D445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48" y="3155821"/>
            <a:ext cx="4080585" cy="2557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4D68F4-E658-A5AB-2116-3898F0FE82C6}"/>
              </a:ext>
            </a:extLst>
          </p:cNvPr>
          <p:cNvSpPr txBox="1"/>
          <p:nvPr/>
        </p:nvSpPr>
        <p:spPr>
          <a:xfrm>
            <a:off x="813786" y="1819922"/>
            <a:ext cx="616998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Faster R-CNN model achieved a </a:t>
            </a:r>
            <a:r>
              <a:rPr lang="en-US" sz="1500" err="1">
                <a:ea typeface="+mn-lt"/>
                <a:cs typeface="+mn-lt"/>
              </a:rPr>
              <a:t>mAP</a:t>
            </a:r>
            <a:r>
              <a:rPr lang="en-US" sz="1500">
                <a:ea typeface="+mn-lt"/>
                <a:cs typeface="+mn-lt"/>
              </a:rPr>
              <a:t> of 0.625, Precision of 0.32, Recall of 0.32, F1-Score of 0.31.</a:t>
            </a:r>
            <a:endParaRPr lang="en-US" sz="15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YOLOv8 model achieved a </a:t>
            </a:r>
            <a:r>
              <a:rPr lang="en-US" sz="1500" err="1">
                <a:ea typeface="+mn-lt"/>
                <a:cs typeface="+mn-lt"/>
              </a:rPr>
              <a:t>mAP</a:t>
            </a:r>
            <a:r>
              <a:rPr lang="en-US" sz="1500">
                <a:ea typeface="+mn-lt"/>
                <a:cs typeface="+mn-lt"/>
              </a:rPr>
              <a:t> of 0.769, Precision of 0.788, Recall of 0.722, F1-Score of 0.75.</a:t>
            </a:r>
            <a:endParaRPr lang="en-US" sz="1500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F767D-2086-339C-921A-C1BA2E841621}"/>
              </a:ext>
            </a:extLst>
          </p:cNvPr>
          <p:cNvSpPr txBox="1"/>
          <p:nvPr/>
        </p:nvSpPr>
        <p:spPr>
          <a:xfrm>
            <a:off x="8041268" y="2862146"/>
            <a:ext cx="303560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/>
              <a:t>Fig. 6 </a:t>
            </a:r>
            <a:r>
              <a:rPr lang="en-US" sz="1300" err="1"/>
              <a:t>mAP</a:t>
            </a:r>
            <a:r>
              <a:rPr lang="en-US" sz="1300"/>
              <a:t> for Faster R-CNN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1D16C-7484-FAAE-F742-276307FD196F}"/>
              </a:ext>
            </a:extLst>
          </p:cNvPr>
          <p:cNvSpPr txBox="1"/>
          <p:nvPr/>
        </p:nvSpPr>
        <p:spPr>
          <a:xfrm>
            <a:off x="8041267" y="5817218"/>
            <a:ext cx="303560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/>
              <a:t>Fig. 7 </a:t>
            </a:r>
            <a:r>
              <a:rPr lang="en-US" sz="1300" err="1"/>
              <a:t>mAP</a:t>
            </a:r>
            <a:r>
              <a:rPr lang="en-US" sz="1300"/>
              <a:t> for YOLOv8</a:t>
            </a:r>
          </a:p>
        </p:txBody>
      </p:sp>
      <p:pic>
        <p:nvPicPr>
          <p:cNvPr id="13" name="Content Placeholder 3" descr="File:Virginia Tech logo.svg - Wikipedia">
            <a:extLst>
              <a:ext uri="{FF2B5EF4-FFF2-40B4-BE49-F238E27FC236}">
                <a16:creationId xmlns:a16="http://schemas.microsoft.com/office/drawing/2014/main" id="{A403E495-F5D0-A78C-C0C9-651EFC062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pic>
        <p:nvPicPr>
          <p:cNvPr id="11" name="Picture 10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9E2BD4C-198C-1F54-6FBE-59A9BEC24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753" y="3665574"/>
            <a:ext cx="2534737" cy="17385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3D1475-98C8-9B8C-FB52-180B7549F92E}"/>
              </a:ext>
            </a:extLst>
          </p:cNvPr>
          <p:cNvSpPr txBox="1"/>
          <p:nvPr/>
        </p:nvSpPr>
        <p:spPr>
          <a:xfrm>
            <a:off x="1536390" y="5557024"/>
            <a:ext cx="53649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Fig. 8 Comparative </a:t>
            </a:r>
            <a:r>
              <a:rPr lang="en-US" sz="1400" err="1">
                <a:ea typeface="+mn-lt"/>
                <a:cs typeface="+mn-lt"/>
              </a:rPr>
              <a:t>mAP</a:t>
            </a:r>
            <a:r>
              <a:rPr lang="en-US" sz="1400">
                <a:ea typeface="+mn-lt"/>
                <a:cs typeface="+mn-lt"/>
              </a:rPr>
              <a:t> scores of various object detection models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1138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308D-B234-566D-8716-AA39CE6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08BC-15CC-0E58-DF54-12F0A49D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44765"/>
            <a:ext cx="10691265" cy="42680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latin typeface="Univers Condensed"/>
                <a:ea typeface="+mn-lt"/>
                <a:cs typeface="+mn-lt"/>
              </a:rPr>
              <a:t>Model Trade-offs</a:t>
            </a:r>
            <a:r>
              <a:rPr lang="en-US">
                <a:latin typeface="Univers Condensed"/>
                <a:ea typeface="+mn-lt"/>
                <a:cs typeface="+mn-lt"/>
              </a:rPr>
              <a:t>: Faster </a:t>
            </a:r>
            <a:r>
              <a:rPr lang="en-US">
                <a:latin typeface="Calisto MT"/>
                <a:ea typeface="+mn-lt"/>
                <a:cs typeface="+mn-lt"/>
              </a:rPr>
              <a:t>R-CNN</a:t>
            </a:r>
            <a:r>
              <a:rPr lang="en-US">
                <a:ea typeface="+mn-lt"/>
                <a:cs typeface="+mn-lt"/>
              </a:rPr>
              <a:t> offers good precision but is slower, while YOLOv8 excels in speed and real-time detection but struggles with smaller or occluded objects.</a:t>
            </a:r>
            <a:endParaRPr lang="en-US">
              <a:latin typeface="Univers Condensed"/>
              <a:ea typeface="+mn-lt"/>
              <a:cs typeface="+mn-lt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Importance of Dataset Quality</a:t>
            </a:r>
            <a:r>
              <a:rPr lang="en-US">
                <a:latin typeface="Univers Condensed"/>
                <a:ea typeface="+mn-lt"/>
                <a:cs typeface="+mn-lt"/>
              </a:rPr>
              <a:t>: Dataset biases and underrepresented classes (e.g., scalpel) significantly impact model performance and generalizability.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Transfer Learning Effectiveness</a:t>
            </a:r>
            <a:r>
              <a:rPr lang="en-US">
                <a:latin typeface="Univers Condensed"/>
                <a:ea typeface="+mn-lt"/>
                <a:cs typeface="+mn-lt"/>
              </a:rPr>
              <a:t>: Leveraging pre-trained weights from COCO improved efficiency and accuracy, reducing computational costs for training.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Challenges in Real-world Applications</a:t>
            </a:r>
            <a:r>
              <a:rPr lang="en-US">
                <a:latin typeface="Univers Condensed"/>
                <a:ea typeface="+mn-lt"/>
                <a:cs typeface="+mn-lt"/>
              </a:rPr>
              <a:t>: Complex surgical environments (e.g., occlusions, overlapping instruments) demand robust models capable of adapting to variability.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Potential of Advanced Architectures</a:t>
            </a:r>
            <a:r>
              <a:rPr lang="en-US">
                <a:latin typeface="Univers Condensed"/>
                <a:ea typeface="+mn-lt"/>
                <a:cs typeface="+mn-lt"/>
              </a:rPr>
              <a:t>: Exploring hybrid models or advanced architectures like Vision Transformers and </a:t>
            </a:r>
            <a:r>
              <a:rPr lang="en-US" err="1">
                <a:latin typeface="Univers Condensed"/>
                <a:ea typeface="+mn-lt"/>
                <a:cs typeface="+mn-lt"/>
              </a:rPr>
              <a:t>EfficientDet</a:t>
            </a:r>
            <a:r>
              <a:rPr lang="en-US">
                <a:latin typeface="Univers Condensed"/>
                <a:ea typeface="+mn-lt"/>
                <a:cs typeface="+mn-lt"/>
              </a:rPr>
              <a:t> may further enhance detection capabilities.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Scalability</a:t>
            </a:r>
            <a:r>
              <a:rPr lang="en-US">
                <a:latin typeface="Univers Condensed"/>
                <a:ea typeface="+mn-lt"/>
                <a:cs typeface="+mn-lt"/>
              </a:rPr>
              <a:t>: The models are adaptable to additional surgical tools or other medical imaging applications, highlighting their versatility.</a:t>
            </a:r>
            <a:endParaRPr lang="en-US">
              <a:latin typeface="Univers Condensed"/>
            </a:endParaRPr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856B2269-93C9-0DE5-8915-9E6460F6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308D-B234-566D-8716-AA39CE6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Broader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08BC-15CC-0E58-DF54-12F0A49D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46686"/>
            <a:ext cx="11475898" cy="43660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latin typeface="Univers Condensed"/>
                <a:ea typeface="+mn-lt"/>
                <a:cs typeface="+mn-lt"/>
              </a:rPr>
              <a:t>Enhancing Surgical Precision</a:t>
            </a:r>
            <a:r>
              <a:rPr lang="en-US">
                <a:latin typeface="Univers Condensed"/>
                <a:ea typeface="+mn-lt"/>
                <a:cs typeface="+mn-lt"/>
              </a:rPr>
              <a:t>: Real-time detection reduces human errors and improves patient outcomes.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Automation in Surgery</a:t>
            </a:r>
            <a:r>
              <a:rPr lang="en-US">
                <a:latin typeface="Univers Condensed"/>
                <a:ea typeface="+mn-lt"/>
                <a:cs typeface="+mn-lt"/>
              </a:rPr>
              <a:t>: Supports automated workflows with real-time feedback for surgeons.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Robust Performance</a:t>
            </a:r>
            <a:r>
              <a:rPr lang="en-US">
                <a:latin typeface="Univers Condensed"/>
                <a:ea typeface="+mn-lt"/>
                <a:cs typeface="+mn-lt"/>
              </a:rPr>
              <a:t>: Handles challenging conditions like occlusions, lighting variability, and overlapping instruments.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Scalability</a:t>
            </a:r>
            <a:r>
              <a:rPr lang="en-US">
                <a:latin typeface="Univers Condensed"/>
                <a:ea typeface="+mn-lt"/>
                <a:cs typeface="+mn-lt"/>
              </a:rPr>
              <a:t>: Models can detect additional tools or adapt to other medical imaging tasks.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Future Prospects</a:t>
            </a:r>
            <a:r>
              <a:rPr lang="en-US">
                <a:latin typeface="Univers Condensed"/>
                <a:ea typeface="+mn-lt"/>
                <a:cs typeface="+mn-lt"/>
              </a:rPr>
              <a:t>:</a:t>
            </a:r>
            <a:endParaRPr lang="en-US">
              <a:latin typeface="Univers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Integration with robotic-assisted surgeries.</a:t>
            </a:r>
            <a:endParaRPr lang="en-US">
              <a:latin typeface="Univers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Enhanced datasets for improved generalization.</a:t>
            </a:r>
            <a:endParaRPr lang="en-US">
              <a:latin typeface="Univers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Development of hybrid models combining Faster R-CNN and  YOLO strengths.</a:t>
            </a:r>
            <a:endParaRPr lang="en-US">
              <a:latin typeface="Univers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Explore advanced architectures like Vision Transformers (</a:t>
            </a:r>
            <a:r>
              <a:rPr lang="en-US" err="1">
                <a:ea typeface="+mn-lt"/>
                <a:cs typeface="+mn-lt"/>
              </a:rPr>
              <a:t>ViT</a:t>
            </a:r>
            <a:r>
              <a:rPr lang="en-US">
                <a:ea typeface="+mn-lt"/>
                <a:cs typeface="+mn-lt"/>
              </a:rPr>
              <a:t>) and </a:t>
            </a:r>
            <a:r>
              <a:rPr lang="en-US" err="1">
                <a:ea typeface="+mn-lt"/>
                <a:cs typeface="+mn-lt"/>
              </a:rPr>
              <a:t>EfficientDet</a:t>
            </a:r>
            <a:r>
              <a:rPr lang="en-US">
                <a:ea typeface="+mn-lt"/>
                <a:cs typeface="+mn-lt"/>
              </a:rPr>
              <a:t> for better accuracy and efficiency.</a:t>
            </a:r>
            <a:endParaRPr lang="en-US">
              <a:latin typeface="Univers Condensed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>
              <a:latin typeface="Univers Condensed"/>
            </a:endParaRPr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856B2269-93C9-0DE5-8915-9E6460F6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8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2696-B5F8-5FA7-5685-6075DF27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570586"/>
            <a:ext cx="10632067" cy="2852737"/>
          </a:xfrm>
        </p:spPr>
        <p:txBody>
          <a:bodyPr/>
          <a:lstStyle/>
          <a:p>
            <a:r>
              <a:rPr lang="en-US" b="1" u="sng"/>
              <a:t>Thank  You!</a:t>
            </a:r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0193B5C2-4D9C-4424-DD8D-D54CA2E2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6C2A1-EF36-0901-0FBF-3D5DD8FEC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3631914"/>
            <a:ext cx="10632067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Got any questions for us?</a:t>
            </a:r>
          </a:p>
        </p:txBody>
      </p:sp>
      <p:pic>
        <p:nvPicPr>
          <p:cNvPr id="6" name="Picture 5" descr="Machine Learning” Through “Memes” – Adventures of Hritik">
            <a:extLst>
              <a:ext uri="{FF2B5EF4-FFF2-40B4-BE49-F238E27FC236}">
                <a16:creationId xmlns:a16="http://schemas.microsoft.com/office/drawing/2014/main" id="{491953A3-12CD-41D5-DFE7-57D775B0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470" y="1684686"/>
            <a:ext cx="5313244" cy="27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EF99-F46A-83E3-6C69-79BBA29E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1AD6-A1CE-49D8-4D85-3DC21487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Univers Condensed"/>
              </a:rPr>
              <a:t>Problem Statement</a:t>
            </a:r>
          </a:p>
          <a:p>
            <a:r>
              <a:rPr lang="en-US">
                <a:latin typeface="Univers Condensed"/>
              </a:rPr>
              <a:t>Data Description</a:t>
            </a:r>
          </a:p>
          <a:p>
            <a:r>
              <a:rPr lang="en-US">
                <a:latin typeface="Univers Condensed"/>
              </a:rPr>
              <a:t>Model/ Architecture Design</a:t>
            </a:r>
          </a:p>
          <a:p>
            <a:r>
              <a:rPr lang="en-US">
                <a:latin typeface="Univers Condensed"/>
              </a:rPr>
              <a:t>Evaluation</a:t>
            </a:r>
          </a:p>
          <a:p>
            <a:r>
              <a:rPr lang="en-US">
                <a:latin typeface="Univers Condensed"/>
              </a:rPr>
              <a:t>Lessons Learned</a:t>
            </a:r>
          </a:p>
          <a:p>
            <a:r>
              <a:rPr lang="en-US">
                <a:latin typeface="Univers Condensed"/>
              </a:rPr>
              <a:t>Broader Impacts</a:t>
            </a:r>
          </a:p>
          <a:p>
            <a:r>
              <a:rPr lang="en-US">
                <a:latin typeface="Univers Condensed"/>
              </a:rPr>
              <a:t>References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B400C6DD-A57C-462A-C4D6-56E58332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pic>
        <p:nvPicPr>
          <p:cNvPr id="4" name="Picture 3" descr="Appvales - 10 Computer Vision Use Cases in Healthcare">
            <a:extLst>
              <a:ext uri="{FF2B5EF4-FFF2-40B4-BE49-F238E27FC236}">
                <a16:creationId xmlns:a16="http://schemas.microsoft.com/office/drawing/2014/main" id="{913C5920-9990-B296-1077-A00FD98E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42" y="1572491"/>
            <a:ext cx="3766896" cy="37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6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BC14-B7AE-7037-3376-964D51D1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Problem Statement</a:t>
            </a:r>
          </a:p>
        </p:txBody>
      </p:sp>
      <p:pic>
        <p:nvPicPr>
          <p:cNvPr id="4" name="Content Placeholder 3" descr="File:Virginia Tech logo.svg - Wikipedia">
            <a:extLst>
              <a:ext uri="{FF2B5EF4-FFF2-40B4-BE49-F238E27FC236}">
                <a16:creationId xmlns:a16="http://schemas.microsoft.com/office/drawing/2014/main" id="{95E340EC-39A4-600D-4D98-6F4A803E5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672282-559A-6DD4-AC5C-645105DD1C13}"/>
              </a:ext>
            </a:extLst>
          </p:cNvPr>
          <p:cNvSpPr txBox="1"/>
          <p:nvPr/>
        </p:nvSpPr>
        <p:spPr>
          <a:xfrm>
            <a:off x="700735" y="1714849"/>
            <a:ext cx="7541613" cy="453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Univers Condensed"/>
                <a:ea typeface="+mn-lt"/>
                <a:cs typeface="+mn-lt"/>
              </a:rPr>
              <a:t>Surgical Assistance Challenges</a:t>
            </a:r>
            <a:r>
              <a:rPr lang="en-US">
                <a:latin typeface="Univers Condensed"/>
                <a:ea typeface="+mn-lt"/>
                <a:cs typeface="+mn-lt"/>
              </a:rPr>
              <a:t>: Need for accurate and real-time detection of surgical instruments during procedures.</a:t>
            </a:r>
            <a:br>
              <a:rPr lang="en-US">
                <a:latin typeface="Univers Condensed"/>
                <a:ea typeface="+mn-lt"/>
                <a:cs typeface="+mn-lt"/>
              </a:rPr>
            </a:br>
            <a:endParaRPr lang="en-US">
              <a:latin typeface="Univers Condense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Univers Condensed"/>
                <a:ea typeface="+mn-lt"/>
                <a:cs typeface="+mn-lt"/>
              </a:rPr>
              <a:t>Importance</a:t>
            </a:r>
            <a:r>
              <a:rPr lang="en-US">
                <a:latin typeface="Univers Condensed"/>
                <a:ea typeface="+mn-lt"/>
                <a:cs typeface="+mn-lt"/>
              </a:rPr>
              <a:t>: Enhancing operational precision, ensuring patient safety, and automating surgical workflows.</a:t>
            </a:r>
            <a:br>
              <a:rPr lang="en-US">
                <a:latin typeface="Univers Condensed"/>
                <a:ea typeface="+mn-lt"/>
                <a:cs typeface="+mn-lt"/>
              </a:rPr>
            </a:br>
            <a:endParaRPr lang="en-US">
              <a:latin typeface="Univers Condense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Univers Condensed"/>
                <a:ea typeface="+mn-lt"/>
                <a:cs typeface="+mn-lt"/>
              </a:rPr>
              <a:t>Limitations of Existing Methods</a:t>
            </a:r>
            <a:r>
              <a:rPr lang="en-US">
                <a:latin typeface="Univers Condensed"/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Conventional feature-based and machine learning approaches lack accuracy and speed in complex surgical environments.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Univers Condensed"/>
                <a:ea typeface="+mn-lt"/>
                <a:cs typeface="+mn-lt"/>
              </a:rPr>
              <a:t>Challenges in detecting multiple instruments simultaneously or under occlusion and variable conditions.</a:t>
            </a:r>
            <a:br>
              <a:rPr lang="en-US">
                <a:latin typeface="Univers Condensed"/>
                <a:ea typeface="+mn-lt"/>
                <a:cs typeface="+mn-lt"/>
              </a:rPr>
            </a:br>
            <a:endParaRPr lang="en-US">
              <a:latin typeface="Univers Condense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Univers Condensed"/>
                <a:ea typeface="+mn-lt"/>
                <a:cs typeface="+mn-lt"/>
              </a:rPr>
              <a:t>Objective</a:t>
            </a:r>
            <a:r>
              <a:rPr lang="en-US">
                <a:latin typeface="Univers Condensed"/>
                <a:ea typeface="+mn-lt"/>
                <a:cs typeface="+mn-lt"/>
              </a:rPr>
              <a:t>: Evaluate advanced object detection models (Faster R-CNN and YOLOv8) for neurosurgical instrument detection to improve accuracy and real-time performance.</a:t>
            </a:r>
          </a:p>
          <a:p>
            <a:pPr algn="l"/>
            <a:endParaRPr lang="en-US" sz="1600"/>
          </a:p>
        </p:txBody>
      </p:sp>
      <p:pic>
        <p:nvPicPr>
          <p:cNvPr id="5" name="Picture 4" descr="Seattle startup aims to change surgery using AI, computer vision and  augmented reality – GeekWire">
            <a:extLst>
              <a:ext uri="{FF2B5EF4-FFF2-40B4-BE49-F238E27FC236}">
                <a16:creationId xmlns:a16="http://schemas.microsoft.com/office/drawing/2014/main" id="{B6C5E9B9-FE2A-0AE7-9D2F-2EB07842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16" y="2390121"/>
            <a:ext cx="3943926" cy="207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A301-C426-D354-37FE-B4BC771F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atin typeface="Univers Condensed"/>
              </a:rPr>
              <a:t>Data Description</a:t>
            </a:r>
            <a:endParaRPr lang="en-US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7B106-D7EB-3DD1-455E-7D1A1C356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28854"/>
            <a:ext cx="7528955" cy="438392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>
                <a:latin typeface="Univers Condensed"/>
                <a:ea typeface="+mn-lt"/>
                <a:cs typeface="+mn-lt"/>
              </a:rPr>
              <a:t>Dataset</a:t>
            </a:r>
            <a:r>
              <a:rPr lang="en-US">
                <a:latin typeface="Univers Condensed"/>
                <a:ea typeface="+mn-lt"/>
                <a:cs typeface="+mn-lt"/>
              </a:rPr>
              <a:t>: SOCAL (Simulated Outcomes Following Carotid Artery Laceration).</a:t>
            </a:r>
          </a:p>
          <a:p>
            <a:r>
              <a:rPr lang="en-US" b="1">
                <a:latin typeface="Univers Condensed"/>
                <a:ea typeface="+mn-lt"/>
                <a:cs typeface="+mn-lt"/>
              </a:rPr>
              <a:t>Size</a:t>
            </a:r>
            <a:r>
              <a:rPr lang="en-US">
                <a:latin typeface="Univers Condensed"/>
                <a:ea typeface="+mn-lt"/>
                <a:cs typeface="+mn-lt"/>
              </a:rPr>
              <a:t>: 31,443 annotated frames from 147 video trials.</a:t>
            </a:r>
          </a:p>
          <a:p>
            <a:r>
              <a:rPr lang="en-US" b="1">
                <a:latin typeface="Univers Condensed"/>
                <a:ea typeface="+mn-lt"/>
                <a:cs typeface="+mn-lt"/>
              </a:rPr>
              <a:t>8 Classes</a:t>
            </a:r>
            <a:r>
              <a:rPr lang="en-US">
                <a:latin typeface="Univers Condensed"/>
                <a:ea typeface="+mn-lt"/>
                <a:cs typeface="+mn-lt"/>
              </a:rPr>
              <a:t>: </a:t>
            </a:r>
            <a:r>
              <a:rPr lang="en-US" err="1">
                <a:latin typeface="Univers Condensed"/>
                <a:ea typeface="+mn-lt"/>
                <a:cs typeface="+mn-lt"/>
              </a:rPr>
              <a:t>Cottonoid</a:t>
            </a:r>
            <a:r>
              <a:rPr lang="en-US">
                <a:latin typeface="Univers Condensed"/>
                <a:ea typeface="+mn-lt"/>
                <a:cs typeface="+mn-lt"/>
              </a:rPr>
              <a:t>, Drill, Grasper, Muscle, Scalpel, String, Suction, Tool.</a:t>
            </a:r>
            <a:endParaRPr lang="en-US">
              <a:latin typeface="Univers Condensed"/>
            </a:endParaRPr>
          </a:p>
          <a:p>
            <a:r>
              <a:rPr lang="en-US" b="1">
                <a:latin typeface="Univers Condensed"/>
                <a:ea typeface="+mn-lt"/>
                <a:cs typeface="+mn-lt"/>
              </a:rPr>
              <a:t>Format</a:t>
            </a:r>
            <a:r>
              <a:rPr lang="en-US">
                <a:latin typeface="Univers Condensed"/>
                <a:ea typeface="+mn-lt"/>
                <a:cs typeface="+mn-lt"/>
              </a:rPr>
              <a:t>: JPEG images with bounding boxes in CSV.</a:t>
            </a:r>
          </a:p>
          <a:p>
            <a:r>
              <a:rPr lang="en-US" b="1">
                <a:latin typeface="Univers Condensed"/>
                <a:ea typeface="+mn-lt"/>
                <a:cs typeface="+mn-lt"/>
              </a:rPr>
              <a:t>Challenges</a:t>
            </a:r>
            <a:r>
              <a:rPr lang="en-US">
                <a:latin typeface="Univers Condensed"/>
                <a:ea typeface="+mn-lt"/>
                <a:cs typeface="+mn-lt"/>
              </a:rPr>
              <a:t>: Variable instrument positions, lighting, occlusions, and overlapping tools.</a:t>
            </a:r>
          </a:p>
          <a:p>
            <a:r>
              <a:rPr lang="en-US" sz="1900" b="1">
                <a:latin typeface="Univers Condensed"/>
                <a:ea typeface="+mn-lt"/>
                <a:cs typeface="+mn-lt"/>
              </a:rPr>
              <a:t>Preprocessing</a:t>
            </a:r>
            <a:r>
              <a:rPr lang="en-US" sz="1900">
                <a:latin typeface="Univers Condensed"/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latin typeface="Univers Condensed"/>
                <a:ea typeface="+mn-lt"/>
                <a:cs typeface="+mn-lt"/>
              </a:rPr>
              <a:t>Converted annotations to COCO format.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latin typeface="Univers Condensed"/>
                <a:ea typeface="+mn-lt"/>
                <a:cs typeface="+mn-lt"/>
              </a:rPr>
              <a:t>Bounding boxes labeled with class label, x, y, width, and height.</a:t>
            </a:r>
          </a:p>
          <a:p>
            <a:r>
              <a:rPr lang="en-US" b="1">
                <a:latin typeface="Univers Condensed"/>
                <a:ea typeface="+mn-lt"/>
                <a:cs typeface="+mn-lt"/>
              </a:rPr>
              <a:t>Training Data</a:t>
            </a:r>
            <a:r>
              <a:rPr lang="en-US">
                <a:latin typeface="Univers Condensed"/>
                <a:ea typeface="+mn-lt"/>
                <a:cs typeface="+mn-lt"/>
              </a:rPr>
              <a:t>: 960 images; </a:t>
            </a:r>
            <a:r>
              <a:rPr lang="en-US" b="1">
                <a:latin typeface="Univers Condensed"/>
                <a:ea typeface="+mn-lt"/>
                <a:cs typeface="+mn-lt"/>
              </a:rPr>
              <a:t>Validation Data</a:t>
            </a:r>
            <a:r>
              <a:rPr lang="en-US">
                <a:latin typeface="Univers Condensed"/>
                <a:ea typeface="+mn-lt"/>
                <a:cs typeface="+mn-lt"/>
              </a:rPr>
              <a:t>: 220 images.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1A66D329-B8F0-703F-B776-6D1B3690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FF1BB-7508-F3D9-6F1D-CCC005D6AE1E}"/>
              </a:ext>
            </a:extLst>
          </p:cNvPr>
          <p:cNvSpPr txBox="1"/>
          <p:nvPr/>
        </p:nvSpPr>
        <p:spPr>
          <a:xfrm>
            <a:off x="8238653" y="4677623"/>
            <a:ext cx="38477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Univers Condensed"/>
              </a:rPr>
              <a:t>Fig 1. A sample image with bounding boxes and labels.</a:t>
            </a:r>
          </a:p>
        </p:txBody>
      </p:sp>
      <p:pic>
        <p:nvPicPr>
          <p:cNvPr id="7" name="Picture 6" descr="A close-up of a red circle&#10;&#10;Description automatically generated">
            <a:extLst>
              <a:ext uri="{FF2B5EF4-FFF2-40B4-BE49-F238E27FC236}">
                <a16:creationId xmlns:a16="http://schemas.microsoft.com/office/drawing/2014/main" id="{49EF4BD4-E2CD-F1C7-CCD9-A2870DA4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130" y="2391623"/>
            <a:ext cx="4010035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8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C121-303E-5847-0E11-507A5842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Model/ Architecture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FCC9-FEF2-E4C4-325D-C172C578B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59854"/>
            <a:ext cx="10691265" cy="42680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2400">
                <a:latin typeface="Univers Condensed"/>
                <a:ea typeface="+mn-lt"/>
                <a:cs typeface="+mn-lt"/>
              </a:rPr>
              <a:t>Evaluated two state-of-the-art object detection models: </a:t>
            </a:r>
            <a:r>
              <a:rPr lang="en-US" sz="2400" b="1">
                <a:latin typeface="Univers Condensed"/>
                <a:ea typeface="+mn-lt"/>
                <a:cs typeface="+mn-lt"/>
              </a:rPr>
              <a:t>Faster R-CNN</a:t>
            </a:r>
            <a:r>
              <a:rPr lang="en-US" sz="2400">
                <a:latin typeface="Univers Condensed"/>
                <a:ea typeface="+mn-lt"/>
                <a:cs typeface="+mn-lt"/>
              </a:rPr>
              <a:t> and </a:t>
            </a:r>
            <a:r>
              <a:rPr lang="en-US" sz="2400" b="1">
                <a:latin typeface="Univers Condensed"/>
                <a:ea typeface="+mn-lt"/>
                <a:cs typeface="+mn-lt"/>
              </a:rPr>
              <a:t>YOLOv8</a:t>
            </a:r>
            <a:r>
              <a:rPr lang="en-US" sz="2400">
                <a:latin typeface="Univers Condensed"/>
                <a:ea typeface="+mn-lt"/>
                <a:cs typeface="+mn-lt"/>
              </a:rPr>
              <a:t>.</a:t>
            </a:r>
            <a:br>
              <a:rPr lang="en-US" sz="2400">
                <a:latin typeface="Univers Condensed"/>
                <a:ea typeface="+mn-lt"/>
                <a:cs typeface="+mn-lt"/>
              </a:rPr>
            </a:br>
            <a:endParaRPr lang="en-US" sz="2400">
              <a:latin typeface="Univers Condensed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 b="1">
                <a:latin typeface="Univers Condensed"/>
                <a:ea typeface="+mn-lt"/>
                <a:cs typeface="+mn-lt"/>
              </a:rPr>
              <a:t>Goal:</a:t>
            </a:r>
            <a:r>
              <a:rPr lang="en-US" sz="2400">
                <a:latin typeface="Univers Condensed"/>
                <a:ea typeface="+mn-lt"/>
                <a:cs typeface="+mn-lt"/>
              </a:rPr>
              <a:t> Detect surgical instruments with high accuracy and real-time efficiency.</a:t>
            </a:r>
            <a:br>
              <a:rPr lang="en-US"/>
            </a:br>
            <a:endParaRPr lang="en-US" sz="2400">
              <a:latin typeface="Univers Condensed"/>
            </a:endParaRPr>
          </a:p>
          <a:p>
            <a:pPr>
              <a:buFont typeface="Arial"/>
            </a:pPr>
            <a:r>
              <a:rPr lang="en-US" sz="2400" b="1">
                <a:latin typeface="Univers Condensed"/>
              </a:rPr>
              <a:t>Common Techniques</a:t>
            </a:r>
            <a:endParaRPr lang="en-US" sz="2400">
              <a:latin typeface="Univers Condensed"/>
            </a:endParaRPr>
          </a:p>
          <a:p>
            <a:pPr lvl="1">
              <a:buFont typeface="Arial"/>
              <a:buChar char="•"/>
            </a:pPr>
            <a:r>
              <a:rPr lang="en-US" sz="2000" b="1">
                <a:latin typeface="Univers Condensed"/>
                <a:ea typeface="+mn-lt"/>
                <a:cs typeface="+mn-lt"/>
              </a:rPr>
              <a:t>Transfer Learning</a:t>
            </a:r>
            <a:r>
              <a:rPr lang="en-US" sz="2000">
                <a:latin typeface="Univers Condensed"/>
                <a:ea typeface="+mn-lt"/>
                <a:cs typeface="+mn-lt"/>
              </a:rPr>
              <a:t>: Pre-trained on the COCO dataset, fine-tuned for 8 surgical tools.</a:t>
            </a:r>
          </a:p>
          <a:p>
            <a:pPr lvl="1">
              <a:buFont typeface="Arial"/>
              <a:buChar char="•"/>
            </a:pPr>
            <a:r>
              <a:rPr lang="en-US" sz="2000" b="1">
                <a:latin typeface="Univers Condensed"/>
                <a:ea typeface="+mn-lt"/>
                <a:cs typeface="+mn-lt"/>
              </a:rPr>
              <a:t>Data Augmentation</a:t>
            </a:r>
            <a:r>
              <a:rPr lang="en-US" sz="2000">
                <a:latin typeface="Univers Condensed"/>
                <a:ea typeface="+mn-lt"/>
                <a:cs typeface="+mn-lt"/>
              </a:rPr>
              <a:t>: Scaling, rotation, flipping, brightness, and contrast adjustments.</a:t>
            </a:r>
          </a:p>
          <a:p>
            <a:pPr lvl="1">
              <a:buFont typeface="Arial"/>
              <a:buChar char="•"/>
            </a:pPr>
            <a:r>
              <a:rPr lang="en-US" sz="2000" b="1">
                <a:latin typeface="Univers Condensed"/>
                <a:ea typeface="+mn-lt"/>
                <a:cs typeface="+mn-lt"/>
              </a:rPr>
              <a:t>Training Optimization</a:t>
            </a:r>
            <a:r>
              <a:rPr lang="en-US" sz="2000">
                <a:latin typeface="Univers Condensed"/>
                <a:ea typeface="+mn-lt"/>
                <a:cs typeface="+mn-lt"/>
              </a:rPr>
              <a:t>:</a:t>
            </a:r>
          </a:p>
          <a:p>
            <a:pPr marL="1485900" lvl="2" indent="-342900">
              <a:buFont typeface="Wingdings"/>
              <a:buChar char="§"/>
            </a:pPr>
            <a:r>
              <a:rPr lang="en-US" sz="2000">
                <a:latin typeface="Univers Condensed"/>
                <a:ea typeface="+mn-lt"/>
                <a:cs typeface="+mn-lt"/>
              </a:rPr>
              <a:t>Learning rate scheduling.</a:t>
            </a:r>
          </a:p>
          <a:p>
            <a:pPr marL="1485900" lvl="2" indent="-342900">
              <a:buFont typeface="Wingdings"/>
              <a:buChar char="§"/>
            </a:pPr>
            <a:r>
              <a:rPr lang="en-US" sz="2000">
                <a:latin typeface="Univers Condensed"/>
                <a:ea typeface="+mn-lt"/>
                <a:cs typeface="+mn-lt"/>
              </a:rPr>
              <a:t>Momentum and weight decay for stability and generalization.</a:t>
            </a:r>
          </a:p>
          <a:p>
            <a:pPr lvl="1">
              <a:buFont typeface="Arial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BFFAB2B6-B9D4-F7E0-EC5C-52B1D3D5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733C-E9E8-6BC0-0FB2-A9528981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Faster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6EE6-61AC-67CB-89D9-D702F275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01419"/>
            <a:ext cx="7447108" cy="447171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>
                <a:ea typeface="+mn-lt"/>
                <a:cs typeface="+mn-lt"/>
              </a:rPr>
              <a:t>Type</a:t>
            </a:r>
            <a:r>
              <a:rPr lang="en-US">
                <a:ea typeface="+mn-lt"/>
                <a:cs typeface="+mn-lt"/>
              </a:rPr>
              <a:t>: Two-stage object detection framework.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Architecture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Backbone</a:t>
            </a:r>
            <a:r>
              <a:rPr lang="en-US">
                <a:ea typeface="+mn-lt"/>
                <a:cs typeface="+mn-lt"/>
              </a:rPr>
              <a:t>: ResNet-50 with Feature Pyramid Network (FPN) for multi-scale feature extraction.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Region Proposal Network (RPN)</a:t>
            </a:r>
            <a:r>
              <a:rPr lang="en-US">
                <a:ea typeface="+mn-lt"/>
                <a:cs typeface="+mn-lt"/>
              </a:rPr>
              <a:t>: Generates potential object regions using anchor boxes.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err="1">
                <a:ea typeface="+mn-lt"/>
                <a:cs typeface="+mn-lt"/>
              </a:rPr>
              <a:t>RoI</a:t>
            </a:r>
            <a:r>
              <a:rPr lang="en-US" b="1">
                <a:ea typeface="+mn-lt"/>
                <a:cs typeface="+mn-lt"/>
              </a:rPr>
              <a:t> Align</a:t>
            </a:r>
            <a:r>
              <a:rPr lang="en-US">
                <a:ea typeface="+mn-lt"/>
                <a:cs typeface="+mn-lt"/>
              </a:rPr>
              <a:t>: Aligns proposals to fixed sizes for precise feature extraction.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Classification &amp; Regression</a:t>
            </a:r>
            <a:r>
              <a:rPr lang="en-US">
                <a:ea typeface="+mn-lt"/>
                <a:cs typeface="+mn-lt"/>
              </a:rPr>
              <a:t>: Refines bounding box coordinates and assigns object labels.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Training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Optimizer</a:t>
            </a:r>
            <a:r>
              <a:rPr lang="en-US">
                <a:ea typeface="+mn-lt"/>
                <a:cs typeface="+mn-lt"/>
              </a:rPr>
              <a:t>: Stochastic Gradient Descent (SGD).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Hyperparameters</a:t>
            </a:r>
            <a:r>
              <a:rPr lang="en-US">
                <a:ea typeface="+mn-lt"/>
                <a:cs typeface="+mn-lt"/>
              </a:rPr>
              <a:t>: Learning rate: 0.005, Momentum: 0.9, Weight Decay: 0.0005.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Early stopping to prevent overfitting.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Advantages</a:t>
            </a:r>
            <a:r>
              <a:rPr lang="en-US">
                <a:ea typeface="+mn-lt"/>
                <a:cs typeface="+mn-lt"/>
              </a:rPr>
              <a:t>: High precision, suitable for complex and overlapping objects.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Limitation</a:t>
            </a:r>
            <a:r>
              <a:rPr lang="en-US">
                <a:ea typeface="+mn-lt"/>
                <a:cs typeface="+mn-lt"/>
              </a:rPr>
              <a:t>: Slower inference speed, less suited for real-time detection.</a:t>
            </a:r>
            <a:endParaRPr lang="en-US"/>
          </a:p>
          <a:p>
            <a:endParaRPr lang="en-US"/>
          </a:p>
        </p:txBody>
      </p:sp>
      <p:pic>
        <p:nvPicPr>
          <p:cNvPr id="4" name="Picture 3" descr="A diagram of a map&#10;&#10;Description automatically generated">
            <a:extLst>
              <a:ext uri="{FF2B5EF4-FFF2-40B4-BE49-F238E27FC236}">
                <a16:creationId xmlns:a16="http://schemas.microsoft.com/office/drawing/2014/main" id="{497552EB-6FB6-368F-EEC0-3F46F8F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879" y="1476648"/>
            <a:ext cx="4600882" cy="1492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A1749-BCDE-4E59-95A2-1951BC1A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084" y="3667022"/>
            <a:ext cx="3307405" cy="2004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CAFB1-8CDC-DB74-4944-6A7BB3AEBE3F}"/>
              </a:ext>
            </a:extLst>
          </p:cNvPr>
          <p:cNvSpPr txBox="1"/>
          <p:nvPr/>
        </p:nvSpPr>
        <p:spPr>
          <a:xfrm>
            <a:off x="7914237" y="2972555"/>
            <a:ext cx="41645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Univers Condensed"/>
              </a:rPr>
              <a:t>Fig 2. Faster R-CNN architecture.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4C04F-51F6-0E64-994C-7DA591BA7CEE}"/>
              </a:ext>
            </a:extLst>
          </p:cNvPr>
          <p:cNvSpPr txBox="1"/>
          <p:nvPr/>
        </p:nvSpPr>
        <p:spPr>
          <a:xfrm>
            <a:off x="8148118" y="5673505"/>
            <a:ext cx="41645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Univers Condensed"/>
              </a:rPr>
              <a:t>Fig 3. ResNet-50 architecture.</a:t>
            </a:r>
          </a:p>
        </p:txBody>
      </p:sp>
      <p:pic>
        <p:nvPicPr>
          <p:cNvPr id="9" name="Content Placeholder 3" descr="File:Virginia Tech logo.svg - Wikipedia">
            <a:extLst>
              <a:ext uri="{FF2B5EF4-FFF2-40B4-BE49-F238E27FC236}">
                <a16:creationId xmlns:a16="http://schemas.microsoft.com/office/drawing/2014/main" id="{D4A45661-E1D9-D65C-9769-942036087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8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67AB-76A0-2724-0CA7-49B6F9C4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Faster R-CNN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7BA85-AADC-51AF-281A-DEA2F986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65478"/>
            <a:ext cx="10691265" cy="3996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model used for training using Transfer Learning technique: 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C0EA7457-F03E-8311-BD90-5AEAE217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57" y="2700692"/>
            <a:ext cx="10452483" cy="3103765"/>
          </a:xfrm>
          <a:prstGeom prst="rect">
            <a:avLst/>
          </a:prstGeom>
        </p:spPr>
      </p:pic>
      <p:pic>
        <p:nvPicPr>
          <p:cNvPr id="6" name="Content Placeholder 3" descr="File:Virginia Tech logo.svg - Wikipedia">
            <a:extLst>
              <a:ext uri="{FF2B5EF4-FFF2-40B4-BE49-F238E27FC236}">
                <a16:creationId xmlns:a16="http://schemas.microsoft.com/office/drawing/2014/main" id="{15E7A837-97C2-CC7F-72CE-94AB49DF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1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8811C-5683-EA57-6895-7E9C0F54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b="1" u="sng"/>
              <a:t>YOLO v8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02FB93-2AE2-9497-E6FE-D92FDBFC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1571506"/>
            <a:ext cx="6568068" cy="27796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endParaRPr lang="en-US" sz="1500" b="1">
              <a:ea typeface="+mn-lt"/>
              <a:cs typeface="+mn-lt"/>
            </a:endParaRPr>
          </a:p>
          <a:p>
            <a:r>
              <a:rPr lang="en-US" sz="1500" b="1">
                <a:ea typeface="+mn-lt"/>
                <a:cs typeface="+mn-lt"/>
              </a:rPr>
              <a:t>YOLO Process:</a:t>
            </a:r>
          </a:p>
          <a:p>
            <a:pPr lvl="1">
              <a:buFont typeface="Courier New"/>
              <a:buChar char="o"/>
            </a:pPr>
            <a:r>
              <a:rPr lang="en-US" sz="1300" b="1">
                <a:ea typeface="+mn-lt"/>
                <a:cs typeface="+mn-lt"/>
              </a:rPr>
              <a:t>Feature Extraction: </a:t>
            </a:r>
            <a:r>
              <a:rPr lang="en-US" sz="1300">
                <a:ea typeface="+mn-lt"/>
                <a:cs typeface="+mn-lt"/>
              </a:rPr>
              <a:t>Input image is processed through a CNN to extract essential features.</a:t>
            </a:r>
            <a:endParaRPr lang="en-US" sz="1300"/>
          </a:p>
          <a:p>
            <a:pPr lvl="1">
              <a:buFont typeface="Courier New"/>
              <a:buChar char="o"/>
            </a:pPr>
            <a:r>
              <a:rPr lang="en-US" sz="1300" b="1">
                <a:ea typeface="+mn-lt"/>
                <a:cs typeface="+mn-lt"/>
              </a:rPr>
              <a:t>Class and Bounding Box Predictions: </a:t>
            </a:r>
            <a:r>
              <a:rPr lang="en-US" sz="1300">
                <a:ea typeface="+mn-lt"/>
                <a:cs typeface="+mn-lt"/>
              </a:rPr>
              <a:t>Fully connected layer predict object classes and bounding box coordinates.</a:t>
            </a:r>
          </a:p>
          <a:p>
            <a:pPr lvl="1">
              <a:buFont typeface="Courier New"/>
              <a:buChar char="o"/>
            </a:pPr>
            <a:r>
              <a:rPr lang="en-US" sz="1300" b="1">
                <a:ea typeface="+mn-lt"/>
                <a:cs typeface="+mn-lt"/>
              </a:rPr>
              <a:t>Intersection over Union (</a:t>
            </a:r>
            <a:r>
              <a:rPr lang="en-US" sz="1300" b="1" err="1">
                <a:ea typeface="+mn-lt"/>
                <a:cs typeface="+mn-lt"/>
              </a:rPr>
              <a:t>IoU</a:t>
            </a:r>
            <a:r>
              <a:rPr lang="en-US" sz="1300" b="1">
                <a:ea typeface="+mn-lt"/>
                <a:cs typeface="+mn-lt"/>
              </a:rPr>
              <a:t>): </a:t>
            </a:r>
            <a:r>
              <a:rPr lang="en-US" sz="1300">
                <a:ea typeface="+mn-lt"/>
                <a:cs typeface="+mn-lt"/>
              </a:rPr>
              <a:t>Measures the alignment between predicted and ground truth bounding boxes.</a:t>
            </a:r>
          </a:p>
          <a:p>
            <a:pPr lvl="1">
              <a:buFont typeface="Courier New"/>
              <a:buChar char="o"/>
            </a:pPr>
            <a:r>
              <a:rPr lang="en-US" sz="1300" b="1">
                <a:ea typeface="+mn-lt"/>
                <a:cs typeface="+mn-lt"/>
              </a:rPr>
              <a:t>Non-Max Suppression (NMS): </a:t>
            </a:r>
            <a:r>
              <a:rPr lang="en-US" sz="1300">
                <a:ea typeface="+mn-lt"/>
                <a:cs typeface="+mn-lt"/>
              </a:rPr>
              <a:t>Eliminates overlapping boxes, retaining only the most confident predictions.</a:t>
            </a:r>
            <a:endParaRPr lang="en-US"/>
          </a:p>
          <a:p>
            <a:pPr lvl="1">
              <a:buFont typeface="Courier New"/>
              <a:buChar char="o"/>
            </a:pPr>
            <a:endParaRPr lang="en-US" sz="13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C5F0BB58-B608-43B8-77A9-56BC6B54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34" y="2068895"/>
            <a:ext cx="3903980" cy="149833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330EA5-5EA3-EE7F-56D6-3AC602FB9823}"/>
              </a:ext>
            </a:extLst>
          </p:cNvPr>
          <p:cNvSpPr txBox="1"/>
          <p:nvPr/>
        </p:nvSpPr>
        <p:spPr>
          <a:xfrm>
            <a:off x="7762487" y="3772829"/>
            <a:ext cx="3630341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/>
              <a:t>Fig 4. YOLOv8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C96C2-41AE-D0CC-E453-BC76AACFE439}"/>
              </a:ext>
            </a:extLst>
          </p:cNvPr>
          <p:cNvSpPr txBox="1"/>
          <p:nvPr/>
        </p:nvSpPr>
        <p:spPr>
          <a:xfrm>
            <a:off x="700048" y="4348976"/>
            <a:ext cx="947853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1600" b="1"/>
              <a:t>Architecture</a:t>
            </a:r>
            <a:r>
              <a:rPr lang="en-US" sz="1700" b="1"/>
              <a:t>:</a:t>
            </a:r>
            <a:endParaRPr lang="en-US"/>
          </a:p>
          <a:p>
            <a:pPr marL="45720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300" b="1"/>
              <a:t>Backbone: </a:t>
            </a:r>
            <a:r>
              <a:rPr lang="en-US" sz="1300"/>
              <a:t>CNN responsible for extracting features from the input image</a:t>
            </a:r>
          </a:p>
          <a:p>
            <a:pPr marL="45720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300" b="1"/>
              <a:t>Neck:</a:t>
            </a:r>
            <a:r>
              <a:rPr lang="en-US" sz="1300" b="1">
                <a:ea typeface="+mn-lt"/>
                <a:cs typeface="+mn-lt"/>
              </a:rPr>
              <a:t> </a:t>
            </a:r>
            <a:r>
              <a:rPr lang="en-US" sz="1300">
                <a:ea typeface="+mn-lt"/>
                <a:cs typeface="+mn-lt"/>
              </a:rPr>
              <a:t>Merges feature maps from different stages of the backbone to capture information at various scales.</a:t>
            </a:r>
            <a:endParaRPr lang="en-US" sz="1300"/>
          </a:p>
          <a:p>
            <a:pPr marL="45720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300" b="1"/>
              <a:t>Head</a:t>
            </a:r>
            <a:r>
              <a:rPr lang="en-US" sz="1300"/>
              <a:t>: </a:t>
            </a:r>
            <a:r>
              <a:rPr lang="en-US" sz="1300">
                <a:ea typeface="+mn-lt"/>
                <a:cs typeface="+mn-lt"/>
              </a:rPr>
              <a:t>The head is responsible for making predictions.</a:t>
            </a:r>
            <a:endParaRPr lang="en-US" sz="1300"/>
          </a:p>
          <a:p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7" name="Content Placeholder 3" descr="File:Virginia Tech logo.svg - Wikipedia">
            <a:extLst>
              <a:ext uri="{FF2B5EF4-FFF2-40B4-BE49-F238E27FC236}">
                <a16:creationId xmlns:a16="http://schemas.microsoft.com/office/drawing/2014/main" id="{9825518D-C36B-3C04-4240-DFF0ADD4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7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308D-B234-566D-8716-AA39CE6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08BC-15CC-0E58-DF54-12F0A49D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59854"/>
            <a:ext cx="10691265" cy="4102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b="1">
                <a:ea typeface="+mn-lt"/>
                <a:cs typeface="+mn-lt"/>
              </a:rPr>
              <a:t>Optimizer: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AdamW</a:t>
            </a:r>
            <a:endParaRPr lang="en-US" err="1"/>
          </a:p>
          <a:p>
            <a:r>
              <a:rPr lang="en-US" b="1">
                <a:ea typeface="+mn-lt"/>
                <a:cs typeface="+mn-lt"/>
              </a:rPr>
              <a:t>Hyperparameters:</a:t>
            </a:r>
            <a:r>
              <a:rPr lang="en-US">
                <a:ea typeface="+mn-lt"/>
                <a:cs typeface="+mn-lt"/>
              </a:rPr>
              <a:t> Learning rate: 0.0008, Momentum: 0.9</a:t>
            </a:r>
            <a:endParaRPr lang="en-US"/>
          </a:p>
          <a:p>
            <a:r>
              <a:rPr lang="en-US" b="1"/>
              <a:t>Advantages</a:t>
            </a:r>
            <a:r>
              <a:rPr lang="en-US"/>
              <a:t>:</a:t>
            </a:r>
            <a:r>
              <a:rPr lang="en-US">
                <a:ea typeface="+mn-lt"/>
                <a:cs typeface="+mn-lt"/>
              </a:rPr>
              <a:t> Real-time detection, and high accuracy</a:t>
            </a:r>
            <a:endParaRPr lang="en-US"/>
          </a:p>
          <a:p>
            <a:r>
              <a:rPr lang="en-US" b="1"/>
              <a:t>Limitations</a:t>
            </a:r>
            <a:r>
              <a:rPr lang="en-US"/>
              <a:t>:</a:t>
            </a:r>
            <a:r>
              <a:rPr lang="en-US">
                <a:ea typeface="+mn-lt"/>
                <a:cs typeface="+mn-lt"/>
              </a:rPr>
              <a:t> Struggles with small/occluded objects, and resource-intensive training.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 </a:t>
            </a:r>
          </a:p>
        </p:txBody>
      </p:sp>
      <p:pic>
        <p:nvPicPr>
          <p:cNvPr id="5" name="Content Placeholder 3" descr="File:Virginia Tech logo.svg - Wikipedia">
            <a:extLst>
              <a:ext uri="{FF2B5EF4-FFF2-40B4-BE49-F238E27FC236}">
                <a16:creationId xmlns:a16="http://schemas.microsoft.com/office/drawing/2014/main" id="{856B2269-93C9-0DE5-8915-9E6460F6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37" y="6288877"/>
            <a:ext cx="2979448" cy="571941"/>
          </a:xfrm>
          <a:prstGeom prst="rect">
            <a:avLst/>
          </a:prstGeom>
        </p:spPr>
      </p:pic>
      <p:pic>
        <p:nvPicPr>
          <p:cNvPr id="6" name="Content Placeholder 3" descr="File:Virginia Tech logo.svg - Wikipedia">
            <a:extLst>
              <a:ext uri="{FF2B5EF4-FFF2-40B4-BE49-F238E27FC236}">
                <a16:creationId xmlns:a16="http://schemas.microsoft.com/office/drawing/2014/main" id="{4919AD06-9454-EB23-922C-8684ABB4D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337" y="6441277"/>
            <a:ext cx="2979448" cy="5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5046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_2SEEDS">
      <a:dk1>
        <a:srgbClr val="000000"/>
      </a:dk1>
      <a:lt1>
        <a:srgbClr val="FFFFFF"/>
      </a:lt1>
      <a:dk2>
        <a:srgbClr val="243641"/>
      </a:dk2>
      <a:lt2>
        <a:srgbClr val="E8E5E2"/>
      </a:lt2>
      <a:accent1>
        <a:srgbClr val="7FA0BA"/>
      </a:accent1>
      <a:accent2>
        <a:srgbClr val="80A9A9"/>
      </a:accent2>
      <a:accent3>
        <a:srgbClr val="969DC6"/>
      </a:accent3>
      <a:accent4>
        <a:srgbClr val="BA7F7F"/>
      </a:accent4>
      <a:accent5>
        <a:srgbClr val="BC9B83"/>
      </a:accent5>
      <a:accent6>
        <a:srgbClr val="AAA274"/>
      </a:accent6>
      <a:hlink>
        <a:srgbClr val="A1795A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ChronicleVTI</vt:lpstr>
      <vt:lpstr>Detection of Surgical Instruments Using Faster R-CNN &amp; YOLO: An Enhanced Approach</vt:lpstr>
      <vt:lpstr>Agenda</vt:lpstr>
      <vt:lpstr>Problem Statement</vt:lpstr>
      <vt:lpstr>Data Description</vt:lpstr>
      <vt:lpstr>Model/ Architecture Design</vt:lpstr>
      <vt:lpstr>Faster R-CNN</vt:lpstr>
      <vt:lpstr>Faster R-CNN</vt:lpstr>
      <vt:lpstr>YOLO v8</vt:lpstr>
      <vt:lpstr>Training</vt:lpstr>
      <vt:lpstr>Evaluation</vt:lpstr>
      <vt:lpstr>Lessons Learned</vt:lpstr>
      <vt:lpstr>Broader Impacts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2024-12-07T21:08:37Z</dcterms:created>
  <dcterms:modified xsi:type="dcterms:W3CDTF">2024-12-10T04:20:30Z</dcterms:modified>
</cp:coreProperties>
</file>